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Override1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62" r:id="rId6"/>
    <p:sldId id="265" r:id="rId7"/>
    <p:sldId id="267" r:id="rId8"/>
    <p:sldId id="281" r:id="rId9"/>
    <p:sldId id="282" r:id="rId10"/>
    <p:sldId id="279" r:id="rId11"/>
    <p:sldId id="283" r:id="rId12"/>
    <p:sldId id="284" r:id="rId13"/>
    <p:sldId id="280" r:id="rId14"/>
    <p:sldId id="286" r:id="rId15"/>
    <p:sldId id="295" r:id="rId16"/>
    <p:sldId id="296" r:id="rId17"/>
    <p:sldId id="297" r:id="rId18"/>
    <p:sldId id="298" r:id="rId19"/>
    <p:sldId id="299" r:id="rId20"/>
    <p:sldId id="300" r:id="rId21"/>
    <p:sldId id="301" r:id="rId22"/>
    <p:sldId id="271" r:id="rId23"/>
    <p:sldId id="269" r:id="rId24"/>
    <p:sldId id="287" r:id="rId25"/>
    <p:sldId id="288" r:id="rId26"/>
    <p:sldId id="272" r:id="rId27"/>
    <p:sldId id="268" r:id="rId28"/>
    <p:sldId id="309" r:id="rId29"/>
    <p:sldId id="274" r:id="rId3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AC8E0"/>
    <a:srgbClr val="7F7F7F"/>
    <a:srgbClr val="4080B0"/>
    <a:srgbClr val="99B1BB"/>
    <a:srgbClr val="2C73A8"/>
    <a:srgbClr val="BDDAEA"/>
    <a:srgbClr val="BAD6E7"/>
    <a:srgbClr val="C3DBE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3" Type="http://schemas.openxmlformats.org/officeDocument/2006/relationships/tableStyles" Target="tableStyles.xml"/><Relationship Id="rId32" Type="http://schemas.openxmlformats.org/officeDocument/2006/relationships/viewProps" Target="viewProps.xml"/><Relationship Id="rId31" Type="http://schemas.openxmlformats.org/officeDocument/2006/relationships/presProps" Target="presProps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3" Type="http://schemas.openxmlformats.org/officeDocument/2006/relationships/image" Target="../media/image25.jpe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5.jpe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3.png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4.png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5.png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8.png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9.pn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tags" Target="../tags/tag3.xml"/><Relationship Id="rId4" Type="http://schemas.openxmlformats.org/officeDocument/2006/relationships/tags" Target="../tags/tag2.xml"/><Relationship Id="rId3" Type="http://schemas.openxmlformats.org/officeDocument/2006/relationships/tags" Target="../tags/tag1.xml"/><Relationship Id="rId2" Type="http://schemas.openxmlformats.org/officeDocument/2006/relationships/image" Target="../media/image4.jpeg"/><Relationship Id="rId13" Type="http://schemas.openxmlformats.org/officeDocument/2006/relationships/slideLayout" Target="../slideLayouts/slideLayout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1.png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1" Type="http://schemas.openxmlformats.org/officeDocument/2006/relationships/image" Target="../media/image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hyperlink" Target="&#30528;&#22696;-2024-12-19.html" TargetMode="External"/><Relationship Id="rId1" Type="http://schemas.openxmlformats.org/officeDocument/2006/relationships/image" Target="../media/image1.jpeg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4.jpeg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24.png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7" name="图片 6" descr="Nipic_23314493_20180428163809379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955" y="1280795"/>
            <a:ext cx="6898005" cy="36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52085" y="2005965"/>
            <a:ext cx="13963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0">
                <a:solidFill>
                  <a:srgbClr val="C3DBEC"/>
                </a:solidFill>
                <a:latin typeface="汉仪行楷简" panose="02010600000101010101" charset="-122"/>
                <a:ea typeface="汉仪行楷简" panose="02010600000101010101" charset="-122"/>
              </a:rPr>
              <a:t>着</a:t>
            </a:r>
            <a:endParaRPr lang="zh-CN" altLang="en-US" sz="10000">
              <a:solidFill>
                <a:srgbClr val="C3DBEC"/>
              </a:solidFill>
              <a:latin typeface="汉仪行楷简" panose="02010600000101010101" charset="-122"/>
              <a:ea typeface="汉仪行楷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3820" y="2456180"/>
            <a:ext cx="29641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0">
                <a:solidFill>
                  <a:srgbClr val="C3DBEC"/>
                </a:solidFill>
                <a:latin typeface="汉仪行楷简" panose="02010600000101010101" charset="-122"/>
                <a:ea typeface="汉仪行楷简" panose="02010600000101010101" charset="-122"/>
                <a:sym typeface="+mn-ea"/>
              </a:rPr>
              <a:t>APP</a:t>
            </a:r>
            <a:endParaRPr lang="en-US" altLang="zh-CN" sz="10000">
              <a:solidFill>
                <a:srgbClr val="C3DBEC"/>
              </a:solidFill>
              <a:latin typeface="汉仪行楷简" panose="02010600000101010101" charset="-122"/>
              <a:ea typeface="汉仪行楷简" panose="02010600000101010101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396355" y="2954020"/>
            <a:ext cx="16033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0">
                <a:solidFill>
                  <a:srgbClr val="C3DBEC"/>
                </a:solidFill>
                <a:latin typeface="汉仪行楷简" panose="02010600000101010101" charset="-122"/>
                <a:ea typeface="汉仪行楷简" panose="02010600000101010101" charset="-122"/>
                <a:sym typeface="+mn-ea"/>
              </a:rPr>
              <a:t>墨</a:t>
            </a:r>
            <a:endParaRPr lang="zh-CN" altLang="en-US" sz="10000"/>
          </a:p>
        </p:txBody>
      </p:sp>
      <p:pic>
        <p:nvPicPr>
          <p:cNvPr id="9" name="图片 8" descr="Nipic_29750142_20190826095459594085 副本"/>
          <p:cNvPicPr>
            <a:picLocks noChangeAspect="1"/>
          </p:cNvPicPr>
          <p:nvPr/>
        </p:nvPicPr>
        <p:blipFill>
          <a:blip r:embed="rId3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240000">
            <a:off x="6193155" y="1275080"/>
            <a:ext cx="1347470" cy="932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9721850" y="229870"/>
            <a:ext cx="202755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2024</a:t>
            </a:r>
            <a:r>
              <a:rPr lang="zh-CN" altLang="en-US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年</a:t>
            </a:r>
            <a:r>
              <a:rPr lang="en-US" altLang="zh-CN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12</a:t>
            </a:r>
            <a:r>
              <a:rPr lang="zh-CN" altLang="en-US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月</a:t>
            </a:r>
            <a:r>
              <a:rPr lang="en-US" altLang="zh-CN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12</a:t>
            </a:r>
            <a:r>
              <a:rPr lang="zh-CN" altLang="en-US" sz="20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日</a:t>
            </a:r>
            <a:endParaRPr lang="zh-CN" altLang="en-US" sz="20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8870315" y="628650"/>
            <a:ext cx="277495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汇报人</a:t>
            </a:r>
            <a:r>
              <a:rPr lang="en-US" altLang="zh-CN" sz="2800" b="1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 </a:t>
            </a:r>
            <a:r>
              <a:rPr lang="zh-CN" altLang="en-US" sz="2800" b="1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胡钰杉</a:t>
            </a:r>
            <a:endParaRPr lang="zh-CN" altLang="en-US" sz="2800" b="1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2.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中等任务：基于练习模块，实现字词积累、句子工坊、灵感速描、抛砖引玉等练习；基于阅读模块，实现知识小报、文海泛舟等阅读。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2" name="图片 1" descr="练习页-字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1683385"/>
            <a:ext cx="7679999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45231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将【阅读】模块添加二级分类，即【知识小报】和【文海泛舟】前者实现知识速览、扩宽视野，后者提供经典作品，增强文学素养。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在二级分类下设三级分类。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pic>
        <p:nvPicPr>
          <p:cNvPr id="12" name="图片 11" descr="练习页-阅读练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1683385"/>
            <a:ext cx="7680000" cy="4320000"/>
          </a:xfrm>
          <a:prstGeom prst="rect">
            <a:avLst/>
          </a:prstGeom>
        </p:spPr>
      </p:pic>
      <p:pic>
        <p:nvPicPr>
          <p:cNvPr id="13" name="图片 12" descr="阅读 (2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0925" y="1704975"/>
            <a:ext cx="7673789" cy="4320000"/>
          </a:xfrm>
          <a:prstGeom prst="rect">
            <a:avLst/>
          </a:prstGeom>
        </p:spPr>
      </p:pic>
      <p:pic>
        <p:nvPicPr>
          <p:cNvPr id="14" name="图片 13" descr="阅读 (1)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1560" y="1704975"/>
            <a:ext cx="7673600" cy="43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777365" y="2209800"/>
            <a:ext cx="1296035" cy="29527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2.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中等任务：基于练习模块，实现字词积累、句子工坊、灵感速描、抛砖引玉等练习；基于阅读模块，实现知识小报、文海泛舟等阅读。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2" name="图片 1" descr="练习页-字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1683385"/>
            <a:ext cx="7679999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37846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【收藏】模块，下添加【默认收藏夹】【默认练习库】【我的收藏夹】三个二级分区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将【字】【词】【句】【段】【篇】降级为三级分区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pic>
        <p:nvPicPr>
          <p:cNvPr id="12" name="图片 11" descr="练习页-阅读练习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5210" y="1683385"/>
            <a:ext cx="7680000" cy="4320000"/>
          </a:xfrm>
          <a:prstGeom prst="rect">
            <a:avLst/>
          </a:prstGeom>
        </p:spPr>
      </p:pic>
      <p:pic>
        <p:nvPicPr>
          <p:cNvPr id="7" name="图片 6" descr="收藏-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5210" y="1683385"/>
            <a:ext cx="7673600" cy="4320000"/>
          </a:xfrm>
          <a:prstGeom prst="rect">
            <a:avLst/>
          </a:prstGeom>
        </p:spPr>
      </p:pic>
      <p:pic>
        <p:nvPicPr>
          <p:cNvPr id="8" name="图片 7" descr="收藏-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" y="1668145"/>
            <a:ext cx="7667600" cy="4320000"/>
          </a:xfrm>
          <a:prstGeom prst="rect">
            <a:avLst/>
          </a:prstGeom>
        </p:spPr>
      </p:pic>
      <p:pic>
        <p:nvPicPr>
          <p:cNvPr id="9" name="图片 8" descr="收藏-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7275" y="1683385"/>
            <a:ext cx="7667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3.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基于辅助工具箱，实现动态检索，一键式随机人物生成，</a:t>
            </a: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模拟人物对话，</a:t>
            </a: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搜索引擎等。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2" name="图片 1" descr="创作-模拟对话-对话-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655" y="1266825"/>
            <a:ext cx="7679999" cy="4320000"/>
          </a:xfrm>
          <a:prstGeom prst="rect">
            <a:avLst/>
          </a:prstGeom>
        </p:spPr>
      </p:pic>
      <p:pic>
        <p:nvPicPr>
          <p:cNvPr id="6" name="图片 5" descr="创作-模拟对话-对话-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3910" y="1674495"/>
            <a:ext cx="7679999" cy="4320000"/>
          </a:xfrm>
          <a:prstGeom prst="rect">
            <a:avLst/>
          </a:prstGeom>
        </p:spPr>
      </p:pic>
      <p:pic>
        <p:nvPicPr>
          <p:cNvPr id="7" name="图片 6" descr="模拟对话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780" y="158813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3.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基于辅助工具箱，实现动态检索，一键式随机人物生成，</a:t>
            </a: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模拟人物对话，</a:t>
            </a: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AI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搜索引擎等。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模拟对话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" y="1588135"/>
            <a:ext cx="7673600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将【选择对话人】面板与【设置对话环境】区与【对话区】平行放置，目的是充分利用空间，且避免不必要的面板切换。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登录@2x.png登录@2x"/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登录-1@2x.png登录-1@2x"/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登录-2@2x.png登录-2@2x"/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导入-3@2x.png导入-3@2x"/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导入-4@2x.png导入-4@2x"/>
          <p:cNvPicPr>
            <a:picLocks noChangeAspect="1"/>
          </p:cNvPicPr>
          <p:nvPr/>
        </p:nvPicPr>
        <p:blipFill>
          <a:blip r:embed="rId2"/>
          <a:srcRect l="8" r="8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《扑火》-小说-动态识别-1-2@2x.png《扑火》-小说-动态识别-1-2@2x"/>
          <p:cNvPicPr>
            <a:picLocks noChangeAspect="1"/>
          </p:cNvPicPr>
          <p:nvPr/>
        </p:nvPicPr>
        <p:blipFill>
          <a:blip r:embed="rId2"/>
          <a:srcRect l="4043" r="4043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24" name="图片 23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380355" y="1229360"/>
            <a:ext cx="23736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目录</a:t>
            </a:r>
            <a:endParaRPr lang="zh-CN" altLang="en-US" sz="7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8" name="文本框 17"/>
          <p:cNvSpPr txBox="1"/>
          <p:nvPr>
            <p:custDataLst>
              <p:tags r:id="rId3"/>
            </p:custDataLst>
          </p:nvPr>
        </p:nvSpPr>
        <p:spPr>
          <a:xfrm>
            <a:off x="2480945" y="2583815"/>
            <a:ext cx="33210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字酷堂义山楷W" panose="00020600040101010101" charset="-122"/>
                <a:ea typeface="汉仪字酷堂义山楷W" panose="00020600040101010101" charset="-122"/>
              </a:rPr>
              <a:t>问题和解决方案</a:t>
            </a:r>
            <a:endParaRPr lang="zh-CN" altLang="zh-CN" sz="320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9" name="文本框 18"/>
          <p:cNvSpPr txBox="1"/>
          <p:nvPr>
            <p:custDataLst>
              <p:tags r:id="rId4"/>
            </p:custDataLst>
          </p:nvPr>
        </p:nvSpPr>
        <p:spPr>
          <a:xfrm>
            <a:off x="7078345" y="2557780"/>
            <a:ext cx="4116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字酷堂义山楷W" panose="00020600040101010101" charset="-122"/>
                <a:ea typeface="汉仪字酷堂义山楷W" panose="00020600040101010101" charset="-122"/>
              </a:rPr>
              <a:t>任务描述</a:t>
            </a:r>
            <a:endParaRPr lang="zh-CN" altLang="zh-CN" sz="320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20" name="文本框 19"/>
          <p:cNvSpPr txBox="1"/>
          <p:nvPr>
            <p:custDataLst>
              <p:tags r:id="rId5"/>
            </p:custDataLst>
          </p:nvPr>
        </p:nvSpPr>
        <p:spPr>
          <a:xfrm>
            <a:off x="7078345" y="4445000"/>
            <a:ext cx="411670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字酷堂义山楷W" panose="00020600040101010101" charset="-122"/>
                <a:ea typeface="汉仪字酷堂义山楷W" panose="00020600040101010101" charset="-122"/>
              </a:rPr>
              <a:t>尚未落实的部分</a:t>
            </a:r>
            <a:endParaRPr lang="zh-CN" altLang="zh-CN" sz="320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21" name="文本框 20"/>
          <p:cNvSpPr txBox="1"/>
          <p:nvPr>
            <p:custDataLst>
              <p:tags r:id="rId6"/>
            </p:custDataLst>
          </p:nvPr>
        </p:nvSpPr>
        <p:spPr>
          <a:xfrm>
            <a:off x="2480945" y="4507230"/>
            <a:ext cx="348297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3200">
                <a:ln w="3175">
                  <a:noFill/>
                  <a:prstDash val="solid"/>
                </a:ln>
                <a:solidFill>
                  <a:schemeClr val="bg1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汉仪字酷堂义山楷W" panose="00020600040101010101" charset="-122"/>
                <a:ea typeface="汉仪字酷堂义山楷W" panose="00020600040101010101" charset="-122"/>
              </a:rPr>
              <a:t>原型制作概述</a:t>
            </a:r>
            <a:endParaRPr lang="zh-CN" altLang="zh-CN" sz="3200">
              <a:ln w="3175">
                <a:noFill/>
                <a:prstDash val="solid"/>
              </a:ln>
              <a:solidFill>
                <a:schemeClr val="bg1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3" name="文本框 12"/>
          <p:cNvSpPr txBox="1"/>
          <p:nvPr>
            <p:custDataLst>
              <p:tags r:id="rId7"/>
            </p:custDataLst>
          </p:nvPr>
        </p:nvSpPr>
        <p:spPr>
          <a:xfrm>
            <a:off x="1989455" y="2522220"/>
            <a:ext cx="474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细行楷简" panose="02010609000101010101" charset="-122"/>
                <a:ea typeface="汉仪细行楷简" panose="02010609000101010101" charset="-122"/>
              </a:rPr>
              <a:t>1</a:t>
            </a:r>
            <a:endParaRPr lang="en-US" altLang="zh-CN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8"/>
            </p:custDataLst>
          </p:nvPr>
        </p:nvCxnSpPr>
        <p:spPr>
          <a:xfrm>
            <a:off x="7039610" y="3285490"/>
            <a:ext cx="271081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>
            <p:custDataLst>
              <p:tags r:id="rId9"/>
            </p:custDataLst>
          </p:nvPr>
        </p:nvSpPr>
        <p:spPr>
          <a:xfrm>
            <a:off x="1989455" y="4445635"/>
            <a:ext cx="474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细行楷简" panose="02010609000101010101" charset="-122"/>
                <a:ea typeface="汉仪细行楷简" panose="02010609000101010101" charset="-122"/>
              </a:rPr>
              <a:t>3</a:t>
            </a:r>
            <a:endParaRPr lang="en-US" altLang="zh-CN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  <p:sp>
        <p:nvSpPr>
          <p:cNvPr id="11" name="文本框 10"/>
          <p:cNvSpPr txBox="1"/>
          <p:nvPr>
            <p:custDataLst>
              <p:tags r:id="rId10"/>
            </p:custDataLst>
          </p:nvPr>
        </p:nvSpPr>
        <p:spPr>
          <a:xfrm>
            <a:off x="6395085" y="2522220"/>
            <a:ext cx="474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细行楷简" panose="02010609000101010101" charset="-122"/>
                <a:ea typeface="汉仪细行楷简" panose="02010609000101010101" charset="-122"/>
              </a:rPr>
              <a:t>2</a:t>
            </a:r>
            <a:endParaRPr lang="en-US" altLang="zh-CN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  <p:sp>
        <p:nvSpPr>
          <p:cNvPr id="12" name="文本框 11"/>
          <p:cNvSpPr txBox="1"/>
          <p:nvPr>
            <p:custDataLst>
              <p:tags r:id="rId11"/>
            </p:custDataLst>
          </p:nvPr>
        </p:nvSpPr>
        <p:spPr>
          <a:xfrm>
            <a:off x="6395085" y="4391025"/>
            <a:ext cx="4749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4000">
                <a:solidFill>
                  <a:schemeClr val="bg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汉仪细行楷简" panose="02010609000101010101" charset="-122"/>
                <a:ea typeface="汉仪细行楷简" panose="02010609000101010101" charset="-122"/>
              </a:rPr>
              <a:t>4</a:t>
            </a:r>
            <a:endParaRPr lang="en-US" altLang="zh-CN" sz="4000">
              <a:solidFill>
                <a:schemeClr val="bg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6982460" y="5149215"/>
            <a:ext cx="2739390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433955" y="5232400"/>
            <a:ext cx="274383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>
            <p:custDataLst>
              <p:tags r:id="rId12"/>
            </p:custDataLst>
          </p:nvPr>
        </p:nvCxnSpPr>
        <p:spPr>
          <a:xfrm>
            <a:off x="2480945" y="3338830"/>
            <a:ext cx="2696845" cy="209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46037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其他页面展示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《扑火》-小说-动态识别-2-1@2x.png《扑火》-小说-动态识别-2-1@2x"/>
          <p:cNvPicPr>
            <a:picLocks noChangeAspect="1"/>
          </p:cNvPicPr>
          <p:nvPr/>
        </p:nvPicPr>
        <p:blipFill>
          <a:blip r:embed="rId2"/>
          <a:srcRect l="4043" r="4043"/>
          <a:stretch>
            <a:fillRect/>
          </a:stretch>
        </p:blipFill>
        <p:spPr>
          <a:xfrm>
            <a:off x="1765935" y="1266825"/>
            <a:ext cx="7673600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PART </a:t>
            </a:r>
            <a:r>
              <a:rPr lang="zh-CN" altLang="en-US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③</a:t>
            </a:r>
            <a:endParaRPr lang="zh-CN" altLang="en-US" sz="7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3587750"/>
            <a:ext cx="308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原型制作概述</a:t>
            </a:r>
            <a:endParaRPr lang="zh-CN" altLang="en-US" sz="3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423919" y="3390900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16000" y="1113155"/>
            <a:ext cx="7265035" cy="200977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1. 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工具：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26670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(1) 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低保真：</a:t>
            </a: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procreate</a:t>
            </a:r>
            <a:endParaRPr lang="en-US" altLang="zh-CN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26670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(2) 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高保真：即时设计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26670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(3) Kimi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：辅助设计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423919" y="3390900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16000" y="1113155"/>
            <a:ext cx="3946525" cy="50984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2.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帮助：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  <a:sym typeface="+mn-ea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统一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布局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  <a:sym typeface="+mn-ea"/>
              </a:rPr>
              <a:t>规范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页面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风格统一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随时讨论、修改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多人协作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内置插件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开源图标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交互逻辑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7110" y="2762885"/>
            <a:ext cx="6393815" cy="155257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5" name="直接连接符 44"/>
          <p:cNvCxnSpPr/>
          <p:nvPr/>
        </p:nvCxnSpPr>
        <p:spPr>
          <a:xfrm>
            <a:off x="3423919" y="3390900"/>
            <a:ext cx="1185545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016000" y="1113155"/>
            <a:ext cx="3893820" cy="5098415"/>
          </a:xfrm>
          <a:prstGeom prst="rect">
            <a:avLst/>
          </a:prstGeom>
        </p:spPr>
        <p:txBody>
          <a:bodyPr wrap="square">
            <a:no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3.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局限：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X  PC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端、移动端互通同步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X  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选择图标、区块色系等方面存在局限，模型风格更贴近手绘，而非实际的</a:t>
            </a: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PC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端风格。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X  </a:t>
            </a:r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交互逻辑的制作还有待完善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0340" y="2292350"/>
            <a:ext cx="6322060" cy="188595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PART </a:t>
            </a:r>
            <a:r>
              <a:rPr lang="zh-CN" altLang="en-US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④</a:t>
            </a:r>
            <a:endParaRPr lang="zh-CN" altLang="en-US" sz="7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3587750"/>
            <a:ext cx="308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未完成的工作</a:t>
            </a:r>
            <a:endParaRPr lang="zh-CN" altLang="en-US" sz="3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1022350" y="727075"/>
            <a:ext cx="8552180" cy="60217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分工：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/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由于分工不到位，很多模块有欠缺。如【任务生成】【大纲模版】等。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布局：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/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风格不统一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/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颜色待调整（现在只有明暗区分，而没有设置背景颜色）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实例化：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/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sym typeface="+mn-ea"/>
              </a:rPr>
              <a:t>页面基本未曾实例化，这是组长工作的失误。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交互逻辑：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/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高保真模型还没有实现完整的交互逻辑添加，一是因为软件功能不熟练，二是因为分工不到位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>
            <a:hlinkClick r:id="rId2" tooltip="" action="ppaction://hlinkfile"/>
          </p:cNvPr>
          <p:cNvSpPr txBox="1"/>
          <p:nvPr/>
        </p:nvSpPr>
        <p:spPr>
          <a:xfrm>
            <a:off x="2865120" y="2755265"/>
            <a:ext cx="6596380" cy="1229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457200" algn="l">
              <a:buClrTx/>
              <a:buSzTx/>
              <a:buFontTx/>
            </a:pPr>
            <a:r>
              <a:rPr lang="zh-CN" altLang="en-US" sz="5400">
                <a:latin typeface="汉仪字酷堂义山楷W" panose="00020600040101010101" charset="-122"/>
                <a:ea typeface="汉仪字酷堂义山楷W" panose="00020600040101010101" charset="-122"/>
              </a:rPr>
              <a:t>高保真原型链接</a:t>
            </a:r>
            <a:endParaRPr lang="zh-CN" altLang="en-US" sz="5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pPr indent="457200" algn="l">
              <a:buClrTx/>
              <a:buSzTx/>
              <a:buFontTx/>
            </a:pPr>
            <a:r>
              <a:rPr lang="en-US" altLang="zh-CN" sz="2000">
                <a:latin typeface="汉仪字酷堂义山楷W" panose="00020600040101010101" charset="-122"/>
                <a:ea typeface="汉仪字酷堂义山楷W" panose="00020600040101010101" charset="-122"/>
              </a:rPr>
              <a:t>https://js.design/v?i=urRXqI&amp;p=TEBbiK0nIw&amp;f=167:98</a:t>
            </a:r>
            <a:endParaRPr lang="zh-CN" altLang="en-US" sz="20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7" name="图片 6" descr="Nipic_23314493_20180428163809379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65955" y="1280795"/>
            <a:ext cx="6898005" cy="364236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/>
          <p:cNvSpPr txBox="1"/>
          <p:nvPr/>
        </p:nvSpPr>
        <p:spPr>
          <a:xfrm>
            <a:off x="5252085" y="2005965"/>
            <a:ext cx="139636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zh-CN" sz="10000">
                <a:solidFill>
                  <a:srgbClr val="C3DBEC"/>
                </a:solidFill>
                <a:latin typeface="汉仪行楷简" panose="02010600000101010101" charset="-122"/>
                <a:ea typeface="汉仪行楷简" panose="02010600000101010101" charset="-122"/>
              </a:rPr>
              <a:t>谢</a:t>
            </a:r>
            <a:endParaRPr lang="zh-CN" altLang="zh-CN" sz="10000">
              <a:solidFill>
                <a:srgbClr val="C3DBEC"/>
              </a:solidFill>
              <a:latin typeface="汉仪行楷简" panose="02010600000101010101" charset="-122"/>
              <a:ea typeface="汉仪行楷简" panose="0201060000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703820" y="2456180"/>
            <a:ext cx="2964180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0">
                <a:solidFill>
                  <a:srgbClr val="C3DBEC"/>
                </a:solidFill>
                <a:latin typeface="汉仪行楷简" panose="02010600000101010101" charset="-122"/>
                <a:ea typeface="汉仪行楷简" panose="02010600000101010101" charset="-122"/>
                <a:sym typeface="+mn-ea"/>
              </a:rPr>
              <a:t>观看</a:t>
            </a:r>
            <a:endParaRPr lang="zh-CN" altLang="en-US" sz="10000"/>
          </a:p>
        </p:txBody>
      </p:sp>
      <p:sp>
        <p:nvSpPr>
          <p:cNvPr id="8" name="文本框 7"/>
          <p:cNvSpPr txBox="1"/>
          <p:nvPr/>
        </p:nvSpPr>
        <p:spPr>
          <a:xfrm>
            <a:off x="6396355" y="2954020"/>
            <a:ext cx="1603375" cy="16300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0">
                <a:solidFill>
                  <a:srgbClr val="AAC8E0"/>
                </a:solidFill>
                <a:latin typeface="汉仪行楷简" panose="02010600000101010101" charset="-122"/>
                <a:ea typeface="汉仪行楷简" panose="02010600000101010101" charset="-122"/>
              </a:rPr>
              <a:t>谢</a:t>
            </a:r>
            <a:endParaRPr lang="zh-CN" altLang="en-US" sz="10000">
              <a:solidFill>
                <a:srgbClr val="AAC8E0"/>
              </a:solidFill>
              <a:latin typeface="汉仪行楷简" panose="02010600000101010101" charset="-122"/>
              <a:ea typeface="汉仪行楷简" panose="02010600000101010101" charset="-122"/>
            </a:endParaRPr>
          </a:p>
        </p:txBody>
      </p:sp>
      <p:pic>
        <p:nvPicPr>
          <p:cNvPr id="9" name="图片 8" descr="Nipic_29750142_20190826095459594085 副本"/>
          <p:cNvPicPr>
            <a:picLocks noChangeAspect="1"/>
          </p:cNvPicPr>
          <p:nvPr/>
        </p:nvPicPr>
        <p:blipFill>
          <a:blip r:embed="rId3">
            <a:clrChange>
              <a:clrFrom>
                <a:srgbClr val="6D9AC1">
                  <a:alpha val="100000"/>
                </a:srgbClr>
              </a:clrFrom>
              <a:clrTo>
                <a:srgbClr val="6D9AC1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21240000">
            <a:off x="6193155" y="1275080"/>
            <a:ext cx="1347470" cy="9321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PART </a:t>
            </a:r>
            <a:r>
              <a:rPr lang="zh-CN" altLang="en-US" sz="7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①</a:t>
            </a:r>
            <a:endParaRPr lang="zh-CN" altLang="en-US" sz="7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3587750"/>
            <a:ext cx="308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字酷堂义山楷W" panose="00020600040101010101" charset="-122"/>
                <a:ea typeface="汉仪字酷堂义山楷W" panose="00020600040101010101" charset="-122"/>
              </a:rPr>
              <a:t>问题和解决方案</a:t>
            </a:r>
            <a:endParaRPr lang="zh-CN" altLang="en-US" sz="3200">
              <a:solidFill>
                <a:schemeClr val="bg1"/>
              </a:solidFill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774190" y="129603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文字变现？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99795" y="363664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科学的学习规划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9795" y="428053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激发创作潜力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6875" y="1555115"/>
            <a:ext cx="7328535" cy="343535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1774190" y="20942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数据安全担忧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4190" y="2754630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自学资料少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899795" y="4924425"/>
            <a:ext cx="406400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latin typeface="汉仪字酷堂义山楷W" panose="00020600040101010101" charset="-122"/>
                <a:ea typeface="汉仪字酷堂义山楷W" panose="00020600040101010101" charset="-122"/>
              </a:rPr>
              <a:t>增加变现可能</a:t>
            </a:r>
            <a:endParaRPr lang="zh-CN" altLang="en-US" sz="32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/>
      <p:bldP spid="3" grpId="0"/>
      <p:bldP spid="6" grpId="1"/>
      <p:bldP spid="2" grpId="1"/>
      <p:bldP spid="3" grpId="1"/>
      <p:bldP spid="7" grpId="0"/>
      <p:bldP spid="8" grpId="0"/>
      <p:bldP spid="7" grpId="1"/>
      <p:bldP spid="8" grpId="1"/>
      <p:bldP spid="10" grpId="0"/>
      <p:bldP spid="10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pic>
        <p:nvPicPr>
          <p:cNvPr id="17" name="图片 16" descr="Nipic_22841093_20190324074950436000 副本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 rot="17760000" flipH="1">
            <a:off x="9027795" y="-691515"/>
            <a:ext cx="3128010" cy="312801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897630" y="2163445"/>
            <a:ext cx="436245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720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PART </a:t>
            </a:r>
            <a:r>
              <a:rPr lang="zh-CN" altLang="en-US" sz="720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  <a:cs typeface="汉仪细行楷简" panose="02010609000101010101" charset="-122"/>
              </a:rPr>
              <a:t>②</a:t>
            </a:r>
            <a:endParaRPr lang="zh-CN" altLang="en-US" sz="720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  <a:cs typeface="汉仪细行楷简" panose="02010609000101010101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36440" y="3587750"/>
            <a:ext cx="308483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200">
                <a:solidFill>
                  <a:schemeClr val="bg1"/>
                </a:solidFill>
                <a:latin typeface="汉仪细行楷简" panose="02010609000101010101" charset="-122"/>
                <a:ea typeface="汉仪细行楷简" panose="02010609000101010101" charset="-122"/>
              </a:rPr>
              <a:t>任务描述</a:t>
            </a:r>
            <a:endParaRPr lang="zh-CN" altLang="en-US" sz="3200">
              <a:solidFill>
                <a:schemeClr val="bg1"/>
              </a:solidFill>
              <a:latin typeface="汉仪细行楷简" panose="02010609000101010101" charset="-122"/>
              <a:ea typeface="汉仪细行楷简" panose="02010609000101010101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1. 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简单任务：基于电子笔记体系，实现记录、导入、导出等功能；基于交流平台，实现发帖互动。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首界面-小精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160" y="1464945"/>
            <a:ext cx="7679999" cy="4320000"/>
          </a:xfrm>
          <a:prstGeom prst="rect">
            <a:avLst/>
          </a:prstGeom>
        </p:spPr>
      </p:pic>
      <p:pic>
        <p:nvPicPr>
          <p:cNvPr id="15" name="图片 14" descr="Web 1920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6160" y="1464945"/>
            <a:ext cx="7679999" cy="4320000"/>
          </a:xfrm>
          <a:prstGeom prst="rect">
            <a:avLst/>
          </a:prstGeom>
        </p:spPr>
      </p:pic>
      <p:pic>
        <p:nvPicPr>
          <p:cNvPr id="16" name="图片 15" descr="创作@2x (1)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1225" y="1464945"/>
            <a:ext cx="7673600" cy="4320000"/>
          </a:xfrm>
          <a:prstGeom prst="rect">
            <a:avLst/>
          </a:prstGeom>
        </p:spPr>
      </p:pic>
      <p:pic>
        <p:nvPicPr>
          <p:cNvPr id="18" name="图片 17" descr="创作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225" y="1464945"/>
            <a:ext cx="7673600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左侧功能区切换调整到上侧；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第一版，功能区介绍小字整合成按钮；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【我的】从右侧上方调整到左侧上方；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删除不必要的</a:t>
            </a: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</a:rPr>
              <a:t>LOGO</a:t>
            </a:r>
            <a:endParaRPr lang="en-US" altLang="zh-CN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821690" y="1452245"/>
            <a:ext cx="955675" cy="448119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844675" y="1675765"/>
            <a:ext cx="6325235" cy="3771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6696710" y="1451610"/>
            <a:ext cx="2009140" cy="224155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1. 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简单任务：基于电子笔记体系，实现记录、导入、导出等功能；基于交流平台，实现发帖互动。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人机交互/A5/UI-裁剪后/创作页-初始.jpg创作页-初始"/>
          <p:cNvPicPr>
            <a:picLocks noChangeAspect="1"/>
          </p:cNvPicPr>
          <p:nvPr/>
        </p:nvPicPr>
        <p:blipFill>
          <a:blip r:embed="rId2"/>
          <a:srcRect l="1" r="1"/>
          <a:stretch>
            <a:fillRect/>
          </a:stretch>
        </p:blipFill>
        <p:spPr>
          <a:xfrm>
            <a:off x="1026160" y="1464945"/>
            <a:ext cx="7679999" cy="4320000"/>
          </a:xfrm>
          <a:prstGeom prst="rect">
            <a:avLst/>
          </a:prstGeom>
        </p:spPr>
      </p:pic>
      <p:pic>
        <p:nvPicPr>
          <p:cNvPr id="18" name="图片 17" descr="C:/Users/26926/Desktop/创作-新建@2x.png创作-新建@2x"/>
          <p:cNvPicPr>
            <a:picLocks noChangeAspect="1"/>
          </p:cNvPicPr>
          <p:nvPr/>
        </p:nvPicPr>
        <p:blipFill>
          <a:blip r:embed="rId3"/>
          <a:srcRect l="8" r="8"/>
          <a:stretch>
            <a:fillRect/>
          </a:stretch>
        </p:blipFill>
        <p:spPr>
          <a:xfrm>
            <a:off x="1026160" y="1464945"/>
            <a:ext cx="7673600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添加点击逻辑【创建新作品时选择封面和体裁】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pic>
        <p:nvPicPr>
          <p:cNvPr id="6" name="图片 5" descr="《扑火》-小说-进入沉浸创作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1464945"/>
            <a:ext cx="8379875" cy="4320000"/>
          </a:xfrm>
          <a:prstGeom prst="rect">
            <a:avLst/>
          </a:prstGeom>
        </p:spPr>
      </p:pic>
      <p:pic>
        <p:nvPicPr>
          <p:cNvPr id="8" name="图片 7" descr="创作页面@2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60" y="1464945"/>
            <a:ext cx="8488793" cy="43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829945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1. 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简单任务：基于电子笔记体系，实现记录、导入、导出等功能；基于交流平台，实现发帖互动。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7" name="图片 6" descr="C:/Users/26926/Desktop/人机交互/A5/UI-裁剪后/墨江湖-首页.jpg墨江湖-首页"/>
          <p:cNvPicPr>
            <a:picLocks noChangeAspect="1"/>
          </p:cNvPicPr>
          <p:nvPr/>
        </p:nvPicPr>
        <p:blipFill>
          <a:blip r:embed="rId2"/>
          <a:srcRect l="1" r="1"/>
          <a:stretch>
            <a:fillRect/>
          </a:stretch>
        </p:blipFill>
        <p:spPr>
          <a:xfrm>
            <a:off x="1026160" y="1464945"/>
            <a:ext cx="7679999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将原低保真模型的二级标题【帮派】【帖子】【交流圈】缩小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pic>
        <p:nvPicPr>
          <p:cNvPr id="2" name="图片 1" descr="墨江湖 (2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510" y="1464945"/>
            <a:ext cx="7673600" cy="4320000"/>
          </a:xfrm>
          <a:prstGeom prst="rect">
            <a:avLst/>
          </a:prstGeom>
        </p:spPr>
      </p:pic>
      <p:pic>
        <p:nvPicPr>
          <p:cNvPr id="9" name="图片 8" descr="墨江湖@2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1464945"/>
            <a:ext cx="7673600" cy="4320000"/>
          </a:xfrm>
          <a:prstGeom prst="rect">
            <a:avLst/>
          </a:prstGeom>
        </p:spPr>
      </p:pic>
      <p:pic>
        <p:nvPicPr>
          <p:cNvPr id="10" name="图片 9" descr="墨江湖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60" y="1464945"/>
            <a:ext cx="7673600" cy="4320000"/>
          </a:xfrm>
          <a:prstGeom prst="rect">
            <a:avLst/>
          </a:prstGeom>
        </p:spPr>
      </p:pic>
      <p:pic>
        <p:nvPicPr>
          <p:cNvPr id="11" name="图片 10" descr="墨江湖 (1)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2510" y="1464945"/>
            <a:ext cx="7673600" cy="43200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806950" y="1675765"/>
            <a:ext cx="1185545" cy="37719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4740910" y="2052320"/>
            <a:ext cx="1524635" cy="24638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天空ppt 副本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175" y="-6350"/>
            <a:ext cx="12207240" cy="68668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14655" y="415925"/>
            <a:ext cx="11371580" cy="6021705"/>
          </a:xfrm>
          <a:prstGeom prst="rect">
            <a:avLst/>
          </a:prstGeom>
          <a:solidFill>
            <a:schemeClr val="bg1">
              <a:alpha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452245" y="484505"/>
            <a:ext cx="8923655" cy="1198880"/>
          </a:xfrm>
          <a:prstGeom prst="rect">
            <a:avLst/>
          </a:prstGeom>
        </p:spPr>
        <p:txBody>
          <a:bodyPr wrap="square">
            <a:spAutoFit/>
          </a:bodyPr>
          <a:p>
            <a:pPr marL="0" indent="266700" algn="l" defTabSz="266700">
              <a:spcBef>
                <a:spcPct val="0"/>
              </a:spcBef>
              <a:spcAft>
                <a:spcPct val="0"/>
              </a:spcAft>
            </a:pPr>
            <a:r>
              <a:rPr lang="en-US" altLang="zh-CN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2.</a:t>
            </a:r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  <a:cs typeface="汉仪字酷堂义山楷W" panose="00020600040101010101" charset="-122"/>
              </a:rPr>
              <a:t>中等任务：基于练习模块，实现字词积累、句子工坊、灵感速描、抛砖引玉等练习；基于阅读模块，实现知识小报、文海泛舟等阅读。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  <a:cs typeface="汉仪字酷堂义山楷W" panose="00020600040101010101" charset="-122"/>
            </a:endParaRPr>
          </a:p>
        </p:txBody>
      </p:sp>
      <p:pic>
        <p:nvPicPr>
          <p:cNvPr id="2" name="图片 1" descr="练习页-字卡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0" y="1683385"/>
            <a:ext cx="7679999" cy="4320000"/>
          </a:xfrm>
          <a:prstGeom prst="rect">
            <a:avLst/>
          </a:prstGeom>
        </p:spPr>
      </p:pic>
      <p:pic>
        <p:nvPicPr>
          <p:cNvPr id="6" name="图片 5" descr="练习 (4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560" y="1683385"/>
            <a:ext cx="7673600" cy="4320000"/>
          </a:xfrm>
          <a:prstGeom prst="rect">
            <a:avLst/>
          </a:prstGeom>
        </p:spPr>
      </p:pic>
      <p:pic>
        <p:nvPicPr>
          <p:cNvPr id="7" name="图片 6" descr="练习页-场景练习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0" y="1683385"/>
            <a:ext cx="7679999" cy="4320000"/>
          </a:xfrm>
          <a:prstGeom prst="rect">
            <a:avLst/>
          </a:prstGeom>
        </p:spPr>
      </p:pic>
      <p:pic>
        <p:nvPicPr>
          <p:cNvPr id="8" name="图片 7" descr="练习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5210" y="1683385"/>
            <a:ext cx="7645200" cy="4320000"/>
          </a:xfrm>
          <a:prstGeom prst="rect">
            <a:avLst/>
          </a:prstGeom>
        </p:spPr>
      </p:pic>
      <p:pic>
        <p:nvPicPr>
          <p:cNvPr id="9" name="图片 8" descr="练习页-句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" y="1683385"/>
            <a:ext cx="7679999" cy="4320000"/>
          </a:xfrm>
          <a:prstGeom prst="rect">
            <a:avLst/>
          </a:prstGeom>
        </p:spPr>
      </p:pic>
      <p:pic>
        <p:nvPicPr>
          <p:cNvPr id="10" name="图片 9" descr="练习 (1)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7910" y="1683385"/>
            <a:ext cx="7673600" cy="4320000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8929370" y="1464945"/>
            <a:ext cx="2760980" cy="4892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调整：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优化【练习】模块下二级分类的命名【字词积累】【句子工坊】【灵感素描】【抛砖引玉】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  <a:p>
            <a:r>
              <a:rPr lang="zh-CN" altLang="en-US" sz="2400">
                <a:latin typeface="汉仪字酷堂义山楷W" panose="00020600040101010101" charset="-122"/>
                <a:ea typeface="汉仪字酷堂义山楷W" panose="00020600040101010101" charset="-122"/>
              </a:rPr>
              <a:t>对于【随机句】，由于其信息简短，不因占据大半空白空间，故添以选择列表来优化视觉效果。</a:t>
            </a:r>
            <a:endParaRPr lang="zh-CN" altLang="en-US" sz="2400">
              <a:latin typeface="汉仪字酷堂义山楷W" panose="00020600040101010101" charset="-122"/>
              <a:ea typeface="汉仪字酷堂义山楷W" panose="0002060004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1791970" y="2246630"/>
            <a:ext cx="2954655" cy="280670"/>
          </a:xfrm>
          <a:prstGeom prst="rect">
            <a:avLst/>
          </a:prstGeom>
          <a:ln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10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2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3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4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5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6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7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8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ags/tag9.xml><?xml version="1.0" encoding="utf-8"?>
<p:tagLst xmlns:p="http://schemas.openxmlformats.org/presentationml/2006/main">
  <p:tag name="KSO_WM_DIAGRAM_VIRTUALLY_FRAME" val="{&quot;height&quot;:207.1,&quot;left&quot;:139.7,&quot;top&quot;:198.6,&quot;width&quot;:741.8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1332</Words>
  <Application>WPS 演示</Application>
  <PresentationFormat>宽屏</PresentationFormat>
  <Paragraphs>160</Paragraphs>
  <Slides>28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Arial</vt:lpstr>
      <vt:lpstr>宋体</vt:lpstr>
      <vt:lpstr>Wingdings</vt:lpstr>
      <vt:lpstr>汉仪行楷简</vt:lpstr>
      <vt:lpstr>汉仪字酷堂义山楷W</vt:lpstr>
      <vt:lpstr>汉仪细行楷简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叶沐￡之夏</cp:lastModifiedBy>
  <cp:revision>31</cp:revision>
  <dcterms:created xsi:type="dcterms:W3CDTF">2019-08-29T01:41:00Z</dcterms:created>
  <dcterms:modified xsi:type="dcterms:W3CDTF">2024-12-19T04:28:25Z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KSOTemplateUUID">
    <vt:lpwstr>v1.0_mb_IdvP2rbl1q9lNaNITC+27w==</vt:lpwstr>
  </property>
  <property fmtid="{D5CDD505-2E9C-101B-9397-08002B2CF9AE}" pid="4" name="ICV">
    <vt:lpwstr>0285E5ED61A44B56A002270AA627BDF9_11</vt:lpwstr>
  </property>
</Properties>
</file>